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51" r:id="rId2"/>
  </p:sldMasterIdLst>
  <p:notesMasterIdLst>
    <p:notesMasterId r:id="rId21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3" roundtripDataSignature="AMtx7miSznyuWTabGbEIj7WO4Sa6bdi73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customschemas.google.com/relationships/presentationmetadata" Target="meta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85800" lvl="1" indent="-37465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Char char="•"/>
            </a:pPr>
            <a:r>
              <a:rPr lang="en-US" sz="4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Dallas Mavericks</a:t>
            </a:r>
            <a:endParaRPr sz="43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685800" lvl="1" indent="-37465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Char char="•"/>
            </a:pPr>
            <a:r>
              <a:rPr lang="en-US" sz="4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Portland Trail Blazers</a:t>
            </a:r>
            <a:endParaRPr sz="43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685800" lvl="1" indent="-37465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Char char="•"/>
            </a:pPr>
            <a:r>
              <a:rPr lang="en-US" sz="4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San Antonio Spurs</a:t>
            </a:r>
            <a:endParaRPr sz="43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685800" lvl="1" indent="-37465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Char char="•"/>
            </a:pPr>
            <a:r>
              <a:rPr lang="en-US" sz="4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Los Angeles Lakers</a:t>
            </a:r>
            <a:endParaRPr sz="43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685800" lvl="1" indent="-37465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Char char="•"/>
            </a:pPr>
            <a:r>
              <a:rPr lang="en-US" sz="4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New Orleans Pelicans</a:t>
            </a:r>
            <a:endParaRPr dirty="0"/>
          </a:p>
        </p:txBody>
      </p:sp>
      <p:sp>
        <p:nvSpPr>
          <p:cNvPr id="225" name="Google Shape;225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428829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1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1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2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75" name="Google Shape;75;p2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6" name="Google Shape;76;p2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3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3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2" name="Google Shape;82;p3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3" name="Google Shape;83;p3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3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3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3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3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9" name="Google Shape;89;p3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3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3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3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5" name="Google Shape;95;p3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3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3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2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2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20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20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8" name="Google Shape;38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2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2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2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2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2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7" name="Google Shape;57;p2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8" name="Google Shape;58;p2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9" name="Google Shape;59;p2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" name="Google Shape;60;p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2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5" name="Google Shape;25;p1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" name="Google Shape;26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" name="Google Shape;27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" name="Google Shape;28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62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2" name="Google Shape;102;p1"/>
          <p:cNvCxnSpPr/>
          <p:nvPr/>
        </p:nvCxnSpPr>
        <p:spPr>
          <a:xfrm>
            <a:off x="8124300" y="2395983"/>
            <a:ext cx="0" cy="2228850"/>
          </a:xfrm>
          <a:prstGeom prst="straightConnector1">
            <a:avLst/>
          </a:prstGeom>
          <a:noFill/>
          <a:ln w="19050" cap="flat" cmpd="sng">
            <a:solidFill>
              <a:schemeClr val="lt1">
                <a:alpha val="60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03" name="Google Shape;103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1350" y="1479550"/>
            <a:ext cx="7256463" cy="4060825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"/>
          <p:cNvSpPr txBox="1">
            <a:spLocks noGrp="1"/>
          </p:cNvSpPr>
          <p:nvPr>
            <p:ph type="ctrTitle"/>
          </p:nvPr>
        </p:nvSpPr>
        <p:spPr>
          <a:xfrm>
            <a:off x="8540496" y="1282700"/>
            <a:ext cx="2799907" cy="4455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libri"/>
              <a:buNone/>
            </a:pPr>
            <a:r>
              <a:rPr lang="en-US" sz="4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Are the Playoffs Different?</a:t>
            </a:r>
            <a:br>
              <a:rPr lang="en-US" sz="4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/>
              <a:t>By: Ben Siglow, Ben Reutelshofer, Nate Cull</a:t>
            </a:r>
            <a:endParaRPr sz="1200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10"/>
          <p:cNvSpPr txBox="1">
            <a:spLocks noGrp="1"/>
          </p:cNvSpPr>
          <p:nvPr>
            <p:ph type="title"/>
          </p:nvPr>
        </p:nvSpPr>
        <p:spPr>
          <a:xfrm>
            <a:off x="1014140" y="1450655"/>
            <a:ext cx="5323159" cy="3956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Calibri"/>
              <a:buNone/>
            </a:pPr>
            <a:r>
              <a:rPr lang="en-US" sz="5400" dirty="0">
                <a:solidFill>
                  <a:schemeClr val="lt1"/>
                </a:solidFill>
              </a:rPr>
              <a:t>Hotelling’s T: A measure to compare multiple attributes</a:t>
            </a:r>
            <a:endParaRPr dirty="0"/>
          </a:p>
        </p:txBody>
      </p:sp>
      <p:cxnSp>
        <p:nvCxnSpPr>
          <p:cNvPr id="188" name="Google Shape;188;p10"/>
          <p:cNvCxnSpPr/>
          <p:nvPr/>
        </p:nvCxnSpPr>
        <p:spPr>
          <a:xfrm rot="10800000">
            <a:off x="1014141" y="1450655"/>
            <a:ext cx="3932030" cy="0"/>
          </a:xfrm>
          <a:prstGeom prst="straightConnector1">
            <a:avLst/>
          </a:prstGeom>
          <a:noFill/>
          <a:ln w="127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89" name="Google Shape;189;p10"/>
          <p:cNvCxnSpPr/>
          <p:nvPr/>
        </p:nvCxnSpPr>
        <p:spPr>
          <a:xfrm rot="10800000">
            <a:off x="1014141" y="5408571"/>
            <a:ext cx="3932030" cy="0"/>
          </a:xfrm>
          <a:prstGeom prst="straightConnector1">
            <a:avLst/>
          </a:prstGeom>
          <a:noFill/>
          <a:ln w="127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90" name="Google Shape;190;p10"/>
          <p:cNvSpPr txBox="1">
            <a:spLocks noGrp="1"/>
          </p:cNvSpPr>
          <p:nvPr>
            <p:ph type="body" idx="1"/>
          </p:nvPr>
        </p:nvSpPr>
        <p:spPr>
          <a:xfrm>
            <a:off x="6603070" y="925534"/>
            <a:ext cx="5323158" cy="5006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</a:pPr>
            <a:r>
              <a:rPr lang="en-US" sz="2400">
                <a:solidFill>
                  <a:schemeClr val="lt1"/>
                </a:solidFill>
              </a:rPr>
              <a:t>Stats we hope to increase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</a:pPr>
            <a:r>
              <a:rPr lang="en-US" sz="1800">
                <a:solidFill>
                  <a:schemeClr val="lt1"/>
                </a:solidFill>
              </a:rPr>
              <a:t>Offense: Negligible to zero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</a:pPr>
            <a:r>
              <a:rPr lang="en-US" sz="1800">
                <a:solidFill>
                  <a:schemeClr val="lt1"/>
                </a:solidFill>
              </a:rPr>
              <a:t>Defense: Negligible to zero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</a:pPr>
            <a:r>
              <a:rPr lang="en-US" sz="2400">
                <a:solidFill>
                  <a:schemeClr val="lt1"/>
                </a:solidFill>
              </a:rPr>
              <a:t>Stats we hope to decrease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</a:pPr>
            <a:r>
              <a:rPr lang="en-US" sz="1800">
                <a:solidFill>
                  <a:schemeClr val="lt1"/>
                </a:solidFill>
              </a:rPr>
              <a:t>Offense: Negligible to zero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</a:pPr>
            <a:r>
              <a:rPr lang="en-US" sz="1800">
                <a:solidFill>
                  <a:schemeClr val="lt1"/>
                </a:solidFill>
              </a:rPr>
              <a:t>Defense: Negligible to zero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</a:pPr>
            <a:r>
              <a:rPr lang="en-US" sz="2400">
                <a:solidFill>
                  <a:schemeClr val="lt1"/>
                </a:solidFill>
              </a:rPr>
              <a:t>Full stat comparison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</a:pPr>
            <a:r>
              <a:rPr lang="en-US" sz="1800">
                <a:solidFill>
                  <a:schemeClr val="lt1"/>
                </a:solidFill>
              </a:rPr>
              <a:t>Offense: Negligible to zero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</a:pPr>
            <a:r>
              <a:rPr lang="en-US" sz="1800">
                <a:solidFill>
                  <a:schemeClr val="lt1"/>
                </a:solidFill>
              </a:rPr>
              <a:t>Defense: Negligible to zero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p11"/>
          <p:cNvSpPr txBox="1">
            <a:spLocks noGrp="1"/>
          </p:cNvSpPr>
          <p:nvPr>
            <p:ph type="title"/>
          </p:nvPr>
        </p:nvSpPr>
        <p:spPr>
          <a:xfrm>
            <a:off x="305245" y="621403"/>
            <a:ext cx="5041901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</a:pPr>
            <a:r>
              <a:rPr lang="en-US" sz="3200">
                <a:solidFill>
                  <a:schemeClr val="lt1"/>
                </a:solidFill>
              </a:rPr>
              <a:t>T-test : Testing each attribute</a:t>
            </a:r>
            <a:endParaRPr/>
          </a:p>
        </p:txBody>
      </p:sp>
      <p:cxnSp>
        <p:nvCxnSpPr>
          <p:cNvPr id="197" name="Google Shape;197;p11"/>
          <p:cNvCxnSpPr/>
          <p:nvPr/>
        </p:nvCxnSpPr>
        <p:spPr>
          <a:xfrm rot="10800000">
            <a:off x="126210" y="2026340"/>
            <a:ext cx="5220936" cy="0"/>
          </a:xfrm>
          <a:prstGeom prst="straightConnector1">
            <a:avLst/>
          </a:prstGeom>
          <a:noFill/>
          <a:ln w="127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98" name="Google Shape;198;p11"/>
          <p:cNvSpPr txBox="1">
            <a:spLocks noGrp="1"/>
          </p:cNvSpPr>
          <p:nvPr>
            <p:ph type="body" idx="1"/>
          </p:nvPr>
        </p:nvSpPr>
        <p:spPr>
          <a:xfrm>
            <a:off x="1392667" y="2398957"/>
            <a:ext cx="4703333" cy="3526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n-US" sz="2400" dirty="0">
                <a:solidFill>
                  <a:schemeClr val="lt1"/>
                </a:solidFill>
              </a:rPr>
              <a:t>Resulting non-significant differences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en-US" sz="2000" dirty="0">
                <a:solidFill>
                  <a:schemeClr val="lt1"/>
                </a:solidFill>
              </a:rPr>
              <a:t>Defense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en-US" sz="2000" dirty="0">
                <a:solidFill>
                  <a:schemeClr val="lt1"/>
                </a:solidFill>
              </a:rPr>
              <a:t>3 Point Percentage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en-US" sz="2000" dirty="0">
                <a:solidFill>
                  <a:schemeClr val="lt1"/>
                </a:solidFill>
              </a:rPr>
              <a:t>2 Point Percentage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en-US" sz="2000" dirty="0">
                <a:solidFill>
                  <a:schemeClr val="lt1"/>
                </a:solidFill>
              </a:rPr>
              <a:t>Free Throw Percentage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en-US" sz="2000" dirty="0">
                <a:solidFill>
                  <a:schemeClr val="lt1"/>
                </a:solidFill>
              </a:rPr>
              <a:t>Defensive Rebounds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en-US" sz="2000" dirty="0">
                <a:solidFill>
                  <a:schemeClr val="lt1"/>
                </a:solidFill>
              </a:rPr>
              <a:t>Total Rebounds</a:t>
            </a:r>
            <a:endParaRPr dirty="0"/>
          </a:p>
        </p:txBody>
      </p:sp>
      <p:sp>
        <p:nvSpPr>
          <p:cNvPr id="199" name="Google Shape;199;p11"/>
          <p:cNvSpPr/>
          <p:nvPr/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Google Shape;200;p11"/>
          <p:cNvSpPr txBox="1"/>
          <p:nvPr/>
        </p:nvSpPr>
        <p:spPr>
          <a:xfrm>
            <a:off x="6222206" y="2398957"/>
            <a:ext cx="4703333" cy="3526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Resulting non-significant differences</a:t>
            </a:r>
            <a:endParaRPr/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Offense</a:t>
            </a:r>
            <a:endParaRPr/>
          </a:p>
          <a:p>
            <a:pPr marL="6858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Offense: Negligible to zero</a:t>
            </a:r>
            <a:endParaRPr/>
          </a:p>
          <a:p>
            <a:pPr marL="6858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Defense: Negligible to zero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p12"/>
          <p:cNvSpPr txBox="1">
            <a:spLocks noGrp="1"/>
          </p:cNvSpPr>
          <p:nvPr>
            <p:ph type="title"/>
          </p:nvPr>
        </p:nvSpPr>
        <p:spPr>
          <a:xfrm>
            <a:off x="838200" y="669925"/>
            <a:ext cx="450894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</a:pPr>
            <a:r>
              <a:rPr lang="en-US" sz="2800">
                <a:solidFill>
                  <a:schemeClr val="lt1"/>
                </a:solidFill>
              </a:rPr>
              <a:t>Checking the best playoff teams</a:t>
            </a:r>
            <a:endParaRPr/>
          </a:p>
        </p:txBody>
      </p:sp>
      <p:cxnSp>
        <p:nvCxnSpPr>
          <p:cNvPr id="207" name="Google Shape;207;p12"/>
          <p:cNvCxnSpPr/>
          <p:nvPr/>
        </p:nvCxnSpPr>
        <p:spPr>
          <a:xfrm rot="10800000">
            <a:off x="126210" y="2026340"/>
            <a:ext cx="5220936" cy="0"/>
          </a:xfrm>
          <a:prstGeom prst="straightConnector1">
            <a:avLst/>
          </a:prstGeom>
          <a:noFill/>
          <a:ln w="127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08" name="Google Shape;208;p12"/>
          <p:cNvSpPr txBox="1">
            <a:spLocks noGrp="1"/>
          </p:cNvSpPr>
          <p:nvPr>
            <p:ph type="body" idx="1"/>
          </p:nvPr>
        </p:nvSpPr>
        <p:spPr>
          <a:xfrm>
            <a:off x="1392667" y="2398957"/>
            <a:ext cx="4703333" cy="3526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n-US" sz="2400" u="sng">
                <a:solidFill>
                  <a:schemeClr val="lt1"/>
                </a:solidFill>
              </a:rPr>
              <a:t>T-test attribute level scores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en-US" sz="2000">
                <a:solidFill>
                  <a:schemeClr val="lt1"/>
                </a:solidFill>
              </a:rPr>
              <a:t>For results with significant p-values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en-US" sz="2000">
                <a:solidFill>
                  <a:schemeClr val="lt1"/>
                </a:solidFill>
              </a:rPr>
              <a:t>Better playoff play based on lower critical value</a:t>
            </a:r>
            <a:endParaRPr/>
          </a:p>
          <a:p>
            <a:pPr marL="11430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</a:pPr>
            <a:r>
              <a:rPr lang="en-US" sz="1600">
                <a:solidFill>
                  <a:schemeClr val="lt1"/>
                </a:solidFill>
              </a:rPr>
              <a:t>2 points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en-US" sz="2000">
                <a:solidFill>
                  <a:schemeClr val="lt1"/>
                </a:solidFill>
              </a:rPr>
              <a:t>Better playoff play based on upper critical value</a:t>
            </a:r>
            <a:endParaRPr/>
          </a:p>
          <a:p>
            <a:pPr marL="11430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</a:pPr>
            <a:r>
              <a:rPr lang="en-US" sz="1600">
                <a:solidFill>
                  <a:schemeClr val="lt1"/>
                </a:solidFill>
              </a:rPr>
              <a:t>1 point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en-US" sz="2000">
                <a:solidFill>
                  <a:schemeClr val="lt1"/>
                </a:solidFill>
              </a:rPr>
              <a:t>Final score </a:t>
            </a:r>
            <a:endParaRPr/>
          </a:p>
          <a:p>
            <a:pPr marL="11430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</a:pPr>
            <a:r>
              <a:rPr lang="en-US" sz="1600">
                <a:solidFill>
                  <a:schemeClr val="lt1"/>
                </a:solidFill>
              </a:rPr>
              <a:t>A sum of the two above</a:t>
            </a:r>
            <a:endParaRPr/>
          </a:p>
          <a:p>
            <a:pPr marL="11430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</a:pPr>
            <a:r>
              <a:rPr lang="en-US" sz="1600">
                <a:solidFill>
                  <a:schemeClr val="lt1"/>
                </a:solidFill>
              </a:rPr>
              <a:t>Max: 3</a:t>
            </a:r>
            <a:endParaRPr/>
          </a:p>
        </p:txBody>
      </p:sp>
      <p:sp>
        <p:nvSpPr>
          <p:cNvPr id="209" name="Google Shape;209;p12"/>
          <p:cNvSpPr/>
          <p:nvPr/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" name="Google Shape;210;p12"/>
          <p:cNvSpPr txBox="1"/>
          <p:nvPr/>
        </p:nvSpPr>
        <p:spPr>
          <a:xfrm>
            <a:off x="6222206" y="2398957"/>
            <a:ext cx="4703333" cy="3526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lang="en-US" sz="2400" u="sng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Team level Hotelling’s T</a:t>
            </a:r>
            <a:endParaRPr dirty="0"/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2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Each team's box score set into subgroups</a:t>
            </a:r>
            <a:endParaRPr dirty="0"/>
          </a:p>
          <a:p>
            <a:pPr marL="6858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en-US" sz="16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FG</a:t>
            </a:r>
            <a:endParaRPr dirty="0"/>
          </a:p>
          <a:p>
            <a:pPr marL="6858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en-US" sz="16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Scoring</a:t>
            </a:r>
            <a:endParaRPr dirty="0"/>
          </a:p>
          <a:p>
            <a:pPr marL="6858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en-US" sz="16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Mistakes</a:t>
            </a:r>
            <a:endParaRPr dirty="0"/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Char char="•"/>
            </a:pPr>
            <a:r>
              <a:rPr lang="en-US" sz="22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For results with significant p-values</a:t>
            </a:r>
            <a:endParaRPr dirty="0"/>
          </a:p>
          <a:p>
            <a:pPr marL="6858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rial"/>
              <a:buChar char="•"/>
            </a:pPr>
            <a:r>
              <a:rPr lang="en-US" sz="17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Better in all subcategories: 2</a:t>
            </a:r>
            <a:endParaRPr dirty="0"/>
          </a:p>
          <a:p>
            <a:pPr marL="6858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rial"/>
              <a:buChar char="•"/>
            </a:pPr>
            <a:r>
              <a:rPr lang="en-US" sz="17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Better in one subcategory: 1</a:t>
            </a:r>
            <a:endParaRPr dirty="0"/>
          </a:p>
          <a:p>
            <a:pPr marL="6858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rial"/>
              <a:buChar char="•"/>
            </a:pPr>
            <a:r>
              <a:rPr lang="en-US" sz="17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Better in no subcategories: 0</a:t>
            </a:r>
            <a:endParaRPr dirty="0"/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Char char="•"/>
            </a:pPr>
            <a:r>
              <a:rPr lang="en-US" sz="22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Final Score</a:t>
            </a:r>
            <a:endParaRPr dirty="0"/>
          </a:p>
          <a:p>
            <a:pPr marL="6858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rial"/>
              <a:buChar char="•"/>
            </a:pPr>
            <a:r>
              <a:rPr lang="en-US" sz="17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Sum of all subcategory results</a:t>
            </a:r>
            <a:endParaRPr dirty="0"/>
          </a:p>
          <a:p>
            <a:pPr marL="228600" marR="0" lvl="0" indent="-76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16" name="Google Shape;216;p13"/>
          <p:cNvCxnSpPr/>
          <p:nvPr/>
        </p:nvCxnSpPr>
        <p:spPr>
          <a:xfrm>
            <a:off x="585285" y="0"/>
            <a:ext cx="0" cy="6858000"/>
          </a:xfrm>
          <a:prstGeom prst="straightConnector1">
            <a:avLst/>
          </a:prstGeom>
          <a:noFill/>
          <a:ln w="127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17" name="Google Shape;217;p13"/>
          <p:cNvCxnSpPr/>
          <p:nvPr/>
        </p:nvCxnSpPr>
        <p:spPr>
          <a:xfrm rot="10800000">
            <a:off x="0" y="6252485"/>
            <a:ext cx="12192000" cy="0"/>
          </a:xfrm>
          <a:prstGeom prst="straightConnector1">
            <a:avLst/>
          </a:prstGeom>
          <a:noFill/>
          <a:ln w="127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18" name="Google Shape;218;p13"/>
          <p:cNvSpPr txBox="1">
            <a:spLocks noGrp="1"/>
          </p:cNvSpPr>
          <p:nvPr>
            <p:ph type="body" idx="1"/>
          </p:nvPr>
        </p:nvSpPr>
        <p:spPr>
          <a:xfrm>
            <a:off x="711151" y="1013480"/>
            <a:ext cx="5384849" cy="2213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en-US" u="sng">
                <a:solidFill>
                  <a:schemeClr val="lt1"/>
                </a:solidFill>
              </a:rPr>
              <a:t>T-test Teams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en-US" sz="2000">
                <a:solidFill>
                  <a:schemeClr val="lt1"/>
                </a:solidFill>
              </a:rPr>
              <a:t>Detroit Pistons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en-US" sz="2000">
                <a:solidFill>
                  <a:schemeClr val="lt1"/>
                </a:solidFill>
              </a:rPr>
              <a:t>Indiana Pacers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en-US" sz="2000">
                <a:solidFill>
                  <a:schemeClr val="lt1"/>
                </a:solidFill>
              </a:rPr>
              <a:t>Boston Celtics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en-US" sz="2000">
                <a:solidFill>
                  <a:schemeClr val="lt1"/>
                </a:solidFill>
              </a:rPr>
              <a:t>Atlanta Hawks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en-US" sz="2000">
                <a:solidFill>
                  <a:schemeClr val="lt1"/>
                </a:solidFill>
              </a:rPr>
              <a:t>New York Knicks</a:t>
            </a:r>
            <a:endParaRPr/>
          </a:p>
          <a:p>
            <a:pPr marL="685800" lvl="1" indent="-1397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endParaRPr sz="1400">
              <a:solidFill>
                <a:schemeClr val="lt1"/>
              </a:solidFill>
            </a:endParaRPr>
          </a:p>
        </p:txBody>
      </p:sp>
      <p:sp>
        <p:nvSpPr>
          <p:cNvPr id="219" name="Google Shape;219;p13"/>
          <p:cNvSpPr txBox="1"/>
          <p:nvPr/>
        </p:nvSpPr>
        <p:spPr>
          <a:xfrm>
            <a:off x="7199531" y="1015523"/>
            <a:ext cx="4992469" cy="2211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</a:pPr>
            <a:r>
              <a:rPr lang="en-US" sz="2800" u="sng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Hotelling’s T</a:t>
            </a:r>
            <a:endParaRPr dirty="0"/>
          </a:p>
          <a:p>
            <a:pPr marL="6858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20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Boston Celtics</a:t>
            </a:r>
            <a:endParaRPr dirty="0"/>
          </a:p>
          <a:p>
            <a:pPr marL="6858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20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Los Angeles Clippers</a:t>
            </a:r>
            <a:endParaRPr dirty="0"/>
          </a:p>
          <a:p>
            <a:pPr marL="6858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20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Sacramento Kings</a:t>
            </a:r>
            <a:endParaRPr dirty="0"/>
          </a:p>
          <a:p>
            <a:pPr marL="6858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20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Cleveland Cavaliers</a:t>
            </a:r>
            <a:endParaRPr dirty="0"/>
          </a:p>
          <a:p>
            <a:pPr marL="6858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20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Chicago Bulls</a:t>
            </a:r>
            <a:endParaRPr dirty="0"/>
          </a:p>
          <a:p>
            <a:pPr marL="685800" marR="0" lvl="1" indent="-1397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" name="Google Shape;220;p13"/>
          <p:cNvSpPr txBox="1"/>
          <p:nvPr/>
        </p:nvSpPr>
        <p:spPr>
          <a:xfrm>
            <a:off x="704018" y="114691"/>
            <a:ext cx="5261632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u="sng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Team Level Offense</a:t>
            </a:r>
            <a:endParaRPr/>
          </a:p>
        </p:txBody>
      </p:sp>
      <p:pic>
        <p:nvPicPr>
          <p:cNvPr id="221" name="Google Shape;221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9318" y="3280083"/>
            <a:ext cx="4438540" cy="29196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042305" y="3227365"/>
            <a:ext cx="4438544" cy="29196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28" name="Google Shape;228;p14"/>
          <p:cNvCxnSpPr/>
          <p:nvPr/>
        </p:nvCxnSpPr>
        <p:spPr>
          <a:xfrm>
            <a:off x="585285" y="0"/>
            <a:ext cx="0" cy="6858000"/>
          </a:xfrm>
          <a:prstGeom prst="straightConnector1">
            <a:avLst/>
          </a:prstGeom>
          <a:noFill/>
          <a:ln w="127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29" name="Google Shape;229;p14"/>
          <p:cNvCxnSpPr/>
          <p:nvPr/>
        </p:nvCxnSpPr>
        <p:spPr>
          <a:xfrm rot="10800000">
            <a:off x="0" y="6252485"/>
            <a:ext cx="12192000" cy="0"/>
          </a:xfrm>
          <a:prstGeom prst="straightConnector1">
            <a:avLst/>
          </a:prstGeom>
          <a:noFill/>
          <a:ln w="127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30" name="Google Shape;230;p14"/>
          <p:cNvSpPr txBox="1">
            <a:spLocks noGrp="1"/>
          </p:cNvSpPr>
          <p:nvPr>
            <p:ph type="body" idx="1"/>
          </p:nvPr>
        </p:nvSpPr>
        <p:spPr>
          <a:xfrm>
            <a:off x="711225" y="928766"/>
            <a:ext cx="5384700" cy="2379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31299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Char char="•"/>
            </a:pPr>
            <a:r>
              <a:rPr lang="en-US" sz="3000" u="sng" dirty="0">
                <a:solidFill>
                  <a:schemeClr val="lt1"/>
                </a:solidFill>
              </a:rPr>
              <a:t>T-test Teams</a:t>
            </a:r>
            <a:endParaRPr sz="3000" dirty="0"/>
          </a:p>
          <a:p>
            <a:pPr marL="6858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2000" dirty="0">
                <a:solidFill>
                  <a:schemeClr val="lt1"/>
                </a:solidFill>
              </a:rPr>
              <a:t>Dallas Mavericks</a:t>
            </a:r>
            <a:endParaRPr lang="en-US" sz="2000" dirty="0"/>
          </a:p>
          <a:p>
            <a:pPr marL="6858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2000" dirty="0">
                <a:solidFill>
                  <a:schemeClr val="lt1"/>
                </a:solidFill>
              </a:rPr>
              <a:t>Portland Trail Blazers</a:t>
            </a:r>
            <a:endParaRPr lang="en-US" sz="2000" dirty="0"/>
          </a:p>
          <a:p>
            <a:pPr marL="6858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2000" dirty="0">
                <a:solidFill>
                  <a:schemeClr val="lt1"/>
                </a:solidFill>
              </a:rPr>
              <a:t>San Antonio Spurs</a:t>
            </a:r>
            <a:endParaRPr lang="en-US" sz="2000" dirty="0"/>
          </a:p>
          <a:p>
            <a:pPr marL="6858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2000" dirty="0">
                <a:solidFill>
                  <a:schemeClr val="lt1"/>
                </a:solidFill>
              </a:rPr>
              <a:t>Los Angeles Lakers</a:t>
            </a:r>
            <a:endParaRPr lang="en-US" sz="2000" dirty="0"/>
          </a:p>
          <a:p>
            <a:pPr marL="6858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2000" dirty="0">
                <a:solidFill>
                  <a:schemeClr val="bg1">
                    <a:lumMod val="95000"/>
                  </a:schemeClr>
                </a:solidFill>
              </a:rPr>
              <a:t>New Orleans Pelicans</a:t>
            </a:r>
          </a:p>
          <a:p>
            <a:pPr marL="685800" lvl="1" indent="-1397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lang="en-US" sz="1400" dirty="0">
              <a:solidFill>
                <a:schemeClr val="lt1"/>
              </a:solidFill>
            </a:endParaRPr>
          </a:p>
        </p:txBody>
      </p:sp>
      <p:sp>
        <p:nvSpPr>
          <p:cNvPr id="231" name="Google Shape;231;p14"/>
          <p:cNvSpPr txBox="1"/>
          <p:nvPr/>
        </p:nvSpPr>
        <p:spPr>
          <a:xfrm>
            <a:off x="7199531" y="1015523"/>
            <a:ext cx="4992469" cy="2211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</a:pPr>
            <a:r>
              <a:rPr lang="en-US" sz="2800" u="sng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Hotelling’s T</a:t>
            </a:r>
            <a:endParaRPr dirty="0"/>
          </a:p>
          <a:p>
            <a:pPr marL="6858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20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Cleveland Cavaliers</a:t>
            </a:r>
            <a:endParaRPr dirty="0"/>
          </a:p>
          <a:p>
            <a:pPr marL="6858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20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Atlanta Hawks</a:t>
            </a:r>
            <a:endParaRPr dirty="0"/>
          </a:p>
          <a:p>
            <a:pPr marL="6858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20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Indiana Pacers</a:t>
            </a:r>
            <a:endParaRPr dirty="0"/>
          </a:p>
          <a:p>
            <a:pPr marL="6858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20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Golden State Warriors</a:t>
            </a:r>
            <a:endParaRPr dirty="0"/>
          </a:p>
          <a:p>
            <a:pPr marL="6858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20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Detroit Pistons</a:t>
            </a:r>
            <a:endParaRPr dirty="0"/>
          </a:p>
          <a:p>
            <a:pPr marL="685800" marR="0" lvl="1" indent="-1397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14"/>
          <p:cNvSpPr txBox="1"/>
          <p:nvPr/>
        </p:nvSpPr>
        <p:spPr>
          <a:xfrm>
            <a:off x="704018" y="114691"/>
            <a:ext cx="5261632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u="sng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Team Level Defense</a:t>
            </a:r>
            <a:endParaRPr/>
          </a:p>
        </p:txBody>
      </p:sp>
      <p:pic>
        <p:nvPicPr>
          <p:cNvPr id="233" name="Google Shape;233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6865" y="3309564"/>
            <a:ext cx="4973420" cy="2797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986630" y="3308615"/>
            <a:ext cx="4973418" cy="2798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5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15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1" name="Google Shape;241;p15"/>
          <p:cNvPicPr preferRelativeResize="0"/>
          <p:nvPr/>
        </p:nvPicPr>
        <p:blipFill rotWithShape="1">
          <a:blip r:embed="rId3">
            <a:alphaModFix amt="40000"/>
          </a:blip>
          <a:srcRect l="2955" r="14796" b="-1"/>
          <a:stretch/>
        </p:blipFill>
        <p:spPr>
          <a:xfrm>
            <a:off x="20" y="10"/>
            <a:ext cx="8450297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15"/>
          <p:cNvSpPr txBox="1">
            <a:spLocks noGrp="1"/>
          </p:cNvSpPr>
          <p:nvPr>
            <p:ph type="title"/>
          </p:nvPr>
        </p:nvSpPr>
        <p:spPr>
          <a:xfrm>
            <a:off x="838201" y="365125"/>
            <a:ext cx="5251316" cy="16276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</a:pPr>
            <a:r>
              <a:rPr lang="en-US" b="1" u="sng">
                <a:solidFill>
                  <a:srgbClr val="FFFFFF"/>
                </a:solidFill>
              </a:rPr>
              <a:t>Draw Backs </a:t>
            </a:r>
            <a:endParaRPr/>
          </a:p>
        </p:txBody>
      </p:sp>
      <p:sp>
        <p:nvSpPr>
          <p:cNvPr id="243" name="Google Shape;243;p15"/>
          <p:cNvSpPr txBox="1">
            <a:spLocks noGrp="1"/>
          </p:cNvSpPr>
          <p:nvPr>
            <p:ph type="body" idx="1"/>
          </p:nvPr>
        </p:nvSpPr>
        <p:spPr>
          <a:xfrm>
            <a:off x="838199" y="2219785"/>
            <a:ext cx="5387627" cy="3344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Char char="•"/>
            </a:pPr>
            <a:r>
              <a:rPr lang="en-US">
                <a:solidFill>
                  <a:srgbClr val="FFFFFF"/>
                </a:solidFill>
              </a:rPr>
              <a:t>Skew towards regular season data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800"/>
              <a:buChar char="•"/>
            </a:pPr>
            <a:r>
              <a:rPr lang="en-US">
                <a:solidFill>
                  <a:srgbClr val="FFFFFF"/>
                </a:solidFill>
              </a:rPr>
              <a:t>We are not accounting for situational issues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</a:pPr>
            <a:r>
              <a:rPr lang="en-US" sz="2000">
                <a:solidFill>
                  <a:srgbClr val="FFFFFF"/>
                </a:solidFill>
              </a:rPr>
              <a:t>Injuries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</a:pPr>
            <a:r>
              <a:rPr lang="en-US" sz="2000">
                <a:solidFill>
                  <a:srgbClr val="FFFFFF"/>
                </a:solidFill>
              </a:rPr>
              <a:t>Hot Streaks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</a:pPr>
            <a:r>
              <a:rPr lang="en-US" sz="2000">
                <a:solidFill>
                  <a:srgbClr val="FFFFFF"/>
                </a:solidFill>
              </a:rPr>
              <a:t>Travel Schedule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800"/>
              <a:buChar char="•"/>
            </a:pPr>
            <a:r>
              <a:rPr lang="en-US">
                <a:solidFill>
                  <a:srgbClr val="FFFFFF"/>
                </a:solidFill>
              </a:rPr>
              <a:t>Inconsistent teams will have smaller sample sizes</a:t>
            </a:r>
            <a:endParaRPr/>
          </a:p>
        </p:txBody>
      </p:sp>
      <p:pic>
        <p:nvPicPr>
          <p:cNvPr id="244" name="Google Shape;244;p15"/>
          <p:cNvPicPr preferRelativeResize="0"/>
          <p:nvPr/>
        </p:nvPicPr>
        <p:blipFill rotWithShape="1">
          <a:blip r:embed="rId4">
            <a:alphaModFix/>
          </a:blip>
          <a:srcRect l="25666" r="12166"/>
          <a:stretch/>
        </p:blipFill>
        <p:spPr>
          <a:xfrm>
            <a:off x="6225997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 extrusionOk="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1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" name="Google Shape;250;p16"/>
          <p:cNvSpPr txBox="1">
            <a:spLocks noGrp="1"/>
          </p:cNvSpPr>
          <p:nvPr>
            <p:ph type="title"/>
          </p:nvPr>
        </p:nvSpPr>
        <p:spPr>
          <a:xfrm>
            <a:off x="838200" y="448721"/>
            <a:ext cx="4707671" cy="1225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Calibri"/>
              <a:buNone/>
            </a:pPr>
            <a:r>
              <a:rPr lang="en-US" sz="3800">
                <a:solidFill>
                  <a:schemeClr val="lt1"/>
                </a:solidFill>
              </a:rPr>
              <a:t>Next Steps</a:t>
            </a:r>
            <a:endParaRPr/>
          </a:p>
        </p:txBody>
      </p:sp>
      <p:cxnSp>
        <p:nvCxnSpPr>
          <p:cNvPr id="251" name="Google Shape;251;p16"/>
          <p:cNvCxnSpPr/>
          <p:nvPr/>
        </p:nvCxnSpPr>
        <p:spPr>
          <a:xfrm rot="10800000">
            <a:off x="831873" y="1749756"/>
            <a:ext cx="4718304" cy="0"/>
          </a:xfrm>
          <a:prstGeom prst="straightConnector1">
            <a:avLst/>
          </a:prstGeom>
          <a:noFill/>
          <a:ln w="127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52" name="Google Shape;252;p16"/>
          <p:cNvSpPr txBox="1">
            <a:spLocks noGrp="1"/>
          </p:cNvSpPr>
          <p:nvPr>
            <p:ph type="body" idx="1"/>
          </p:nvPr>
        </p:nvSpPr>
        <p:spPr>
          <a:xfrm>
            <a:off x="731771" y="1218529"/>
            <a:ext cx="5055559" cy="4948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en-US">
                <a:solidFill>
                  <a:schemeClr val="lt1"/>
                </a:solidFill>
              </a:rPr>
              <a:t>Player Level Research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>
              <a:solidFill>
                <a:schemeClr val="lt1"/>
              </a:solidFill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en-US">
                <a:solidFill>
                  <a:schemeClr val="lt1"/>
                </a:solidFill>
              </a:rPr>
              <a:t>Weighting different statistics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</a:pPr>
            <a:r>
              <a:rPr lang="en-US" sz="1800">
                <a:solidFill>
                  <a:schemeClr val="lt1"/>
                </a:solidFill>
              </a:rPr>
              <a:t>Look into regressions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</a:pPr>
            <a:r>
              <a:rPr lang="en-US" sz="1800">
                <a:solidFill>
                  <a:schemeClr val="lt1"/>
                </a:solidFill>
              </a:rPr>
              <a:t>Determine how much better something is</a:t>
            </a:r>
            <a:endParaRPr/>
          </a:p>
          <a:p>
            <a:pPr marL="45720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sz="1800">
              <a:solidFill>
                <a:schemeClr val="lt1"/>
              </a:solidFill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en-US">
                <a:solidFill>
                  <a:schemeClr val="lt1"/>
                </a:solidFill>
              </a:rPr>
              <a:t>More control on team make-up</a:t>
            </a:r>
            <a:endParaRPr/>
          </a:p>
        </p:txBody>
      </p:sp>
      <p:pic>
        <p:nvPicPr>
          <p:cNvPr id="253" name="Google Shape;253;p16"/>
          <p:cNvPicPr preferRelativeResize="0"/>
          <p:nvPr/>
        </p:nvPicPr>
        <p:blipFill rotWithShape="1">
          <a:blip r:embed="rId3">
            <a:alphaModFix/>
          </a:blip>
          <a:srcRect r="6194" b="-2"/>
          <a:stretch/>
        </p:blipFill>
        <p:spPr>
          <a:xfrm>
            <a:off x="6525453" y="1"/>
            <a:ext cx="5666547" cy="33980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4" name="Google Shape;254;p16"/>
          <p:cNvCxnSpPr/>
          <p:nvPr/>
        </p:nvCxnSpPr>
        <p:spPr>
          <a:xfrm rot="10800000">
            <a:off x="6522277" y="3386960"/>
            <a:ext cx="5669723" cy="0"/>
          </a:xfrm>
          <a:prstGeom prst="straightConnector1">
            <a:avLst/>
          </a:prstGeom>
          <a:noFill/>
          <a:ln w="127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55" name="Google Shape;255;p16"/>
          <p:cNvCxnSpPr/>
          <p:nvPr/>
        </p:nvCxnSpPr>
        <p:spPr>
          <a:xfrm rot="10800000">
            <a:off x="834027" y="5707672"/>
            <a:ext cx="4713997" cy="0"/>
          </a:xfrm>
          <a:prstGeom prst="straightConnector1">
            <a:avLst/>
          </a:prstGeom>
          <a:noFill/>
          <a:ln w="127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56" name="Google Shape;256;p16"/>
          <p:cNvPicPr preferRelativeResize="0"/>
          <p:nvPr/>
        </p:nvPicPr>
        <p:blipFill rotWithShape="1">
          <a:blip r:embed="rId4">
            <a:alphaModFix/>
          </a:blip>
          <a:srcRect r="8065" b="-1"/>
          <a:stretch/>
        </p:blipFill>
        <p:spPr>
          <a:xfrm>
            <a:off x="6522277" y="3398024"/>
            <a:ext cx="5669723" cy="3469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7"/>
          <p:cNvSpPr/>
          <p:nvPr/>
        </p:nvSpPr>
        <p:spPr>
          <a:xfrm>
            <a:off x="0" y="-18854"/>
            <a:ext cx="12192000" cy="68580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2" name="Google Shape;262;p17"/>
          <p:cNvSpPr txBox="1">
            <a:spLocks noGrp="1"/>
          </p:cNvSpPr>
          <p:nvPr>
            <p:ph type="title"/>
          </p:nvPr>
        </p:nvSpPr>
        <p:spPr>
          <a:xfrm>
            <a:off x="838200" y="669925"/>
            <a:ext cx="450894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US">
                <a:solidFill>
                  <a:schemeClr val="lt1"/>
                </a:solidFill>
              </a:rPr>
              <a:t>Conclusion</a:t>
            </a:r>
            <a:endParaRPr/>
          </a:p>
        </p:txBody>
      </p:sp>
      <p:cxnSp>
        <p:nvCxnSpPr>
          <p:cNvPr id="263" name="Google Shape;263;p17"/>
          <p:cNvCxnSpPr/>
          <p:nvPr/>
        </p:nvCxnSpPr>
        <p:spPr>
          <a:xfrm rot="10800000">
            <a:off x="126210" y="2026340"/>
            <a:ext cx="5220936" cy="0"/>
          </a:xfrm>
          <a:prstGeom prst="straightConnector1">
            <a:avLst/>
          </a:prstGeom>
          <a:noFill/>
          <a:ln w="127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64" name="Google Shape;264;p17"/>
          <p:cNvSpPr txBox="1">
            <a:spLocks noGrp="1"/>
          </p:cNvSpPr>
          <p:nvPr>
            <p:ph type="body" idx="1"/>
          </p:nvPr>
        </p:nvSpPr>
        <p:spPr>
          <a:xfrm>
            <a:off x="1392667" y="2398957"/>
            <a:ext cx="9406666" cy="3526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en-US" dirty="0">
                <a:solidFill>
                  <a:schemeClr val="lt1"/>
                </a:solidFill>
              </a:rPr>
              <a:t>Playoffs are significantly different than the regular season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</a:pPr>
            <a:r>
              <a:rPr lang="en-US" dirty="0">
                <a:solidFill>
                  <a:schemeClr val="lt1"/>
                </a:solidFill>
              </a:rPr>
              <a:t>The overall stats</a:t>
            </a:r>
            <a:endParaRPr dirty="0"/>
          </a:p>
          <a:p>
            <a:pPr marL="11430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en-US" dirty="0">
                <a:solidFill>
                  <a:schemeClr val="lt1"/>
                </a:solidFill>
              </a:rPr>
              <a:t>Hotelling’s T test</a:t>
            </a:r>
            <a:endParaRPr dirty="0"/>
          </a:p>
          <a:p>
            <a:pPr marL="914400" lvl="2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dirty="0">
              <a:solidFill>
                <a:schemeClr val="lt1"/>
              </a:solidFill>
            </a:endParaRPr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</a:pPr>
            <a:r>
              <a:rPr lang="en-US" dirty="0">
                <a:solidFill>
                  <a:schemeClr val="lt1"/>
                </a:solidFill>
              </a:rPr>
              <a:t>The individual stats</a:t>
            </a:r>
            <a:endParaRPr dirty="0"/>
          </a:p>
          <a:p>
            <a:pPr marL="11430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en-US" dirty="0">
                <a:solidFill>
                  <a:schemeClr val="lt1"/>
                </a:solidFill>
              </a:rPr>
              <a:t>Individual statistic t-tests</a:t>
            </a:r>
            <a:endParaRPr dirty="0"/>
          </a:p>
          <a:p>
            <a:pPr marL="914400" lvl="2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dirty="0">
              <a:solidFill>
                <a:schemeClr val="lt1"/>
              </a:solidFill>
            </a:endParaRPr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</a:pPr>
            <a:r>
              <a:rPr lang="en-US" dirty="0">
                <a:solidFill>
                  <a:schemeClr val="lt1"/>
                </a:solidFill>
              </a:rPr>
              <a:t>Team level statistics</a:t>
            </a:r>
            <a:endParaRPr dirty="0"/>
          </a:p>
          <a:p>
            <a:pPr marL="11430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en-US" dirty="0">
                <a:solidFill>
                  <a:schemeClr val="lt1"/>
                </a:solidFill>
              </a:rPr>
              <a:t>Significant t-tests</a:t>
            </a:r>
            <a:endParaRPr dirty="0"/>
          </a:p>
          <a:p>
            <a:pPr marL="11430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en-US" dirty="0">
                <a:solidFill>
                  <a:schemeClr val="lt1"/>
                </a:solidFill>
              </a:rPr>
              <a:t>Significant Hotelling’s T test</a:t>
            </a:r>
            <a:endParaRPr dirty="0"/>
          </a:p>
        </p:txBody>
      </p:sp>
      <p:sp>
        <p:nvSpPr>
          <p:cNvPr id="265" name="Google Shape;265;p17"/>
          <p:cNvSpPr/>
          <p:nvPr/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4"/>
          <p:cNvSpPr/>
          <p:nvPr/>
        </p:nvSpPr>
        <p:spPr>
          <a:xfrm>
            <a:off x="169682" y="650449"/>
            <a:ext cx="12188952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4"/>
          <p:cNvSpPr txBox="1">
            <a:spLocks noGrp="1"/>
          </p:cNvSpPr>
          <p:nvPr>
            <p:ph type="title"/>
          </p:nvPr>
        </p:nvSpPr>
        <p:spPr>
          <a:xfrm>
            <a:off x="1005008" y="345510"/>
            <a:ext cx="10178934" cy="13287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Calibri"/>
              <a:buNone/>
            </a:pPr>
            <a:r>
              <a:rPr lang="en-US" sz="5200" b="1" u="sng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Questions?</a:t>
            </a:r>
            <a:endParaRPr dirty="0"/>
          </a:p>
        </p:txBody>
      </p:sp>
      <p:pic>
        <p:nvPicPr>
          <p:cNvPr id="1026" name="Picture 2" descr="The chaos behind the scenes of Allen Iverson's 'practice' press conference  | RSN">
            <a:extLst>
              <a:ext uri="{FF2B5EF4-FFF2-40B4-BE49-F238E27FC236}">
                <a16:creationId xmlns:a16="http://schemas.microsoft.com/office/drawing/2014/main" id="{7A3FA7BE-0D21-486E-9C95-33DAFDD65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3464" y="1869256"/>
            <a:ext cx="8001000" cy="449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4283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p2"/>
          <p:cNvSpPr txBox="1">
            <a:spLocks noGrp="1"/>
          </p:cNvSpPr>
          <p:nvPr>
            <p:ph type="title"/>
          </p:nvPr>
        </p:nvSpPr>
        <p:spPr>
          <a:xfrm>
            <a:off x="838200" y="448721"/>
            <a:ext cx="4707671" cy="1225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Calibri"/>
              <a:buNone/>
            </a:pPr>
            <a:r>
              <a:rPr lang="en-US" sz="3800">
                <a:solidFill>
                  <a:schemeClr val="lt1"/>
                </a:solidFill>
              </a:rPr>
              <a:t>Process</a:t>
            </a:r>
            <a:endParaRPr/>
          </a:p>
        </p:txBody>
      </p:sp>
      <p:cxnSp>
        <p:nvCxnSpPr>
          <p:cNvPr id="111" name="Google Shape;111;p2"/>
          <p:cNvCxnSpPr/>
          <p:nvPr/>
        </p:nvCxnSpPr>
        <p:spPr>
          <a:xfrm rot="10800000">
            <a:off x="831873" y="1749756"/>
            <a:ext cx="4718304" cy="0"/>
          </a:xfrm>
          <a:prstGeom prst="straightConnector1">
            <a:avLst/>
          </a:prstGeom>
          <a:noFill/>
          <a:ln w="127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2" name="Google Shape;112;p2"/>
          <p:cNvSpPr txBox="1">
            <a:spLocks noGrp="1"/>
          </p:cNvSpPr>
          <p:nvPr>
            <p:ph type="body" idx="1"/>
          </p:nvPr>
        </p:nvSpPr>
        <p:spPr>
          <a:xfrm>
            <a:off x="897769" y="1909192"/>
            <a:ext cx="4586513" cy="3647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en-US" sz="2000">
                <a:solidFill>
                  <a:schemeClr val="lt1"/>
                </a:solidFill>
              </a:rPr>
              <a:t>Purpose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en-US" sz="2000">
                <a:solidFill>
                  <a:schemeClr val="lt1"/>
                </a:solidFill>
              </a:rPr>
              <a:t>Data Collection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en-US" sz="2000">
                <a:solidFill>
                  <a:schemeClr val="lt1"/>
                </a:solidFill>
              </a:rPr>
              <a:t>Exploratory Analysis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en-US" sz="2000">
                <a:solidFill>
                  <a:schemeClr val="lt1"/>
                </a:solidFill>
              </a:rPr>
              <a:t>Full Comparison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en-US" sz="2000">
                <a:solidFill>
                  <a:schemeClr val="lt1"/>
                </a:solidFill>
              </a:rPr>
              <a:t>Team Comparison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en-US" sz="2000">
                <a:solidFill>
                  <a:schemeClr val="lt1"/>
                </a:solidFill>
              </a:rPr>
              <a:t>Draw Backs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en-US" sz="2000">
                <a:solidFill>
                  <a:schemeClr val="lt1"/>
                </a:solidFill>
              </a:rPr>
              <a:t>Next Steps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en-US" sz="2000">
                <a:solidFill>
                  <a:schemeClr val="lt1"/>
                </a:solidFill>
              </a:rPr>
              <a:t>Conclusion</a:t>
            </a:r>
            <a:endParaRPr/>
          </a:p>
        </p:txBody>
      </p:sp>
      <p:cxnSp>
        <p:nvCxnSpPr>
          <p:cNvPr id="113" name="Google Shape;113;p2"/>
          <p:cNvCxnSpPr/>
          <p:nvPr/>
        </p:nvCxnSpPr>
        <p:spPr>
          <a:xfrm rot="10800000">
            <a:off x="834027" y="5707672"/>
            <a:ext cx="4713997" cy="0"/>
          </a:xfrm>
          <a:prstGeom prst="straightConnector1">
            <a:avLst/>
          </a:prstGeom>
          <a:noFill/>
          <a:ln w="127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14" name="Google Shape;114;p2"/>
          <p:cNvPicPr preferRelativeResize="0"/>
          <p:nvPr/>
        </p:nvPicPr>
        <p:blipFill rotWithShape="1">
          <a:blip r:embed="rId3">
            <a:alphaModFix/>
          </a:blip>
          <a:srcRect l="17294" r="14331"/>
          <a:stretch/>
        </p:blipFill>
        <p:spPr>
          <a:xfrm>
            <a:off x="6525453" y="10"/>
            <a:ext cx="5666547" cy="6857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0C0C">
            <a:alpha val="0"/>
          </a:srgbClr>
        </a:solidFill>
        <a:effectLst/>
      </p:bgPr>
    </p:bg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3"/>
          <p:cNvPicPr preferRelativeResize="0"/>
          <p:nvPr/>
        </p:nvPicPr>
        <p:blipFill rotWithShape="1">
          <a:blip r:embed="rId3">
            <a:alphaModFix/>
          </a:blip>
          <a:srcRect t="5814" r="-2" b="-1"/>
          <a:stretch/>
        </p:blipFill>
        <p:spPr>
          <a:xfrm>
            <a:off x="6015107" y="-1"/>
            <a:ext cx="6176895" cy="29379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3"/>
          <p:cNvPicPr preferRelativeResize="0"/>
          <p:nvPr/>
        </p:nvPicPr>
        <p:blipFill rotWithShape="1">
          <a:blip r:embed="rId4">
            <a:alphaModFix/>
          </a:blip>
          <a:srcRect r="1" b="25313"/>
          <a:stretch/>
        </p:blipFill>
        <p:spPr>
          <a:xfrm>
            <a:off x="4203638" y="2937953"/>
            <a:ext cx="7988360" cy="3920047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3"/>
          <p:cNvSpPr/>
          <p:nvPr/>
        </p:nvSpPr>
        <p:spPr>
          <a:xfrm rot="10800000" flipH="1">
            <a:off x="0" y="-478"/>
            <a:ext cx="7859800" cy="6858478"/>
          </a:xfrm>
          <a:custGeom>
            <a:avLst/>
            <a:gdLst/>
            <a:ahLst/>
            <a:cxnLst/>
            <a:rect l="l" t="t" r="r" b="b"/>
            <a:pathLst>
              <a:path w="7859800" h="6858478" extrusionOk="0">
                <a:moveTo>
                  <a:pt x="7859800" y="6858478"/>
                </a:moveTo>
                <a:lnTo>
                  <a:pt x="435245" y="6858478"/>
                </a:lnTo>
                <a:lnTo>
                  <a:pt x="435505" y="6857916"/>
                </a:lnTo>
                <a:lnTo>
                  <a:pt x="0" y="6857916"/>
                </a:lnTo>
                <a:lnTo>
                  <a:pt x="0" y="0"/>
                </a:lnTo>
                <a:lnTo>
                  <a:pt x="3611620" y="0"/>
                </a:lnTo>
                <a:lnTo>
                  <a:pt x="4677848" y="0"/>
                </a:lnTo>
                <a:lnTo>
                  <a:pt x="4683425" y="0"/>
                </a:lnTo>
                <a:close/>
              </a:path>
            </a:pathLst>
          </a:custGeom>
          <a:solidFill>
            <a:srgbClr val="262626">
              <a:alpha val="6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p3"/>
          <p:cNvSpPr/>
          <p:nvPr/>
        </p:nvSpPr>
        <p:spPr>
          <a:xfrm rot="10800000" flipH="1">
            <a:off x="0" y="-478"/>
            <a:ext cx="7431174" cy="6858478"/>
          </a:xfrm>
          <a:custGeom>
            <a:avLst/>
            <a:gdLst/>
            <a:ahLst/>
            <a:cxnLst/>
            <a:rect l="l" t="t" r="r" b="b"/>
            <a:pathLst>
              <a:path w="7431174" h="6858478" extrusionOk="0">
                <a:moveTo>
                  <a:pt x="7431174" y="6858478"/>
                </a:moveTo>
                <a:lnTo>
                  <a:pt x="6619" y="6858478"/>
                </a:lnTo>
                <a:lnTo>
                  <a:pt x="6879" y="6857916"/>
                </a:lnTo>
                <a:lnTo>
                  <a:pt x="0" y="6857916"/>
                </a:lnTo>
                <a:lnTo>
                  <a:pt x="0" y="0"/>
                </a:lnTo>
                <a:lnTo>
                  <a:pt x="3182994" y="0"/>
                </a:lnTo>
                <a:lnTo>
                  <a:pt x="4249222" y="0"/>
                </a:lnTo>
                <a:lnTo>
                  <a:pt x="4254799" y="0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p3"/>
          <p:cNvSpPr txBox="1">
            <a:spLocks noGrp="1"/>
          </p:cNvSpPr>
          <p:nvPr>
            <p:ph type="title"/>
          </p:nvPr>
        </p:nvSpPr>
        <p:spPr>
          <a:xfrm>
            <a:off x="126940" y="2283109"/>
            <a:ext cx="5761228" cy="1309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-US" sz="3600" b="1"/>
              <a:t>Report: NBA Could Issue Teams of $110K for Resting Players Throughout Season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4"/>
          <p:cNvSpPr/>
          <p:nvPr/>
        </p:nvSpPr>
        <p:spPr>
          <a:xfrm>
            <a:off x="-1" y="0"/>
            <a:ext cx="12188952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4"/>
          <p:cNvSpPr txBox="1">
            <a:spLocks noGrp="1"/>
          </p:cNvSpPr>
          <p:nvPr>
            <p:ph type="title"/>
          </p:nvPr>
        </p:nvSpPr>
        <p:spPr>
          <a:xfrm>
            <a:off x="1005008" y="345510"/>
            <a:ext cx="10178934" cy="13287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Calibri"/>
              <a:buNone/>
            </a:pPr>
            <a:r>
              <a:rPr lang="en-US" sz="5200" b="1" u="sng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Zero Dark Thirty - 23</a:t>
            </a:r>
            <a:endParaRPr/>
          </a:p>
        </p:txBody>
      </p:sp>
      <p:pic>
        <p:nvPicPr>
          <p:cNvPr id="130" name="Google Shape;130;p4"/>
          <p:cNvPicPr preferRelativeResize="0"/>
          <p:nvPr/>
        </p:nvPicPr>
        <p:blipFill rotWithShape="1">
          <a:blip r:embed="rId3">
            <a:alphaModFix/>
          </a:blip>
          <a:srcRect r="430" b="3"/>
          <a:stretch/>
        </p:blipFill>
        <p:spPr>
          <a:xfrm>
            <a:off x="198741" y="2410448"/>
            <a:ext cx="5803323" cy="38903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4"/>
          <p:cNvPicPr preferRelativeResize="0"/>
          <p:nvPr/>
        </p:nvPicPr>
        <p:blipFill rotWithShape="1">
          <a:blip r:embed="rId4">
            <a:alphaModFix/>
          </a:blip>
          <a:srcRect l="3767" r="25001" b="-2"/>
          <a:stretch/>
        </p:blipFill>
        <p:spPr>
          <a:xfrm>
            <a:off x="6189934" y="2410448"/>
            <a:ext cx="5803323" cy="38903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5"/>
          <p:cNvSpPr txBox="1">
            <a:spLocks noGrp="1"/>
          </p:cNvSpPr>
          <p:nvPr>
            <p:ph type="title"/>
          </p:nvPr>
        </p:nvSpPr>
        <p:spPr>
          <a:xfrm>
            <a:off x="714756" y="321211"/>
            <a:ext cx="10762488" cy="12070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alibri"/>
              <a:buNone/>
            </a:pPr>
            <a:r>
              <a:rPr lang="en-US" sz="6000" u="sng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Pretender or Contender? </a:t>
            </a:r>
            <a:endParaRPr/>
          </a:p>
        </p:txBody>
      </p:sp>
      <p:pic>
        <p:nvPicPr>
          <p:cNvPr id="137" name="Google Shape;137;p5" descr="A basketball player dunking a basketball&#10;&#10;Description automatically generated with medium confidence"/>
          <p:cNvPicPr preferRelativeResize="0"/>
          <p:nvPr/>
        </p:nvPicPr>
        <p:blipFill rotWithShape="1">
          <a:blip r:embed="rId3">
            <a:alphaModFix/>
          </a:blip>
          <a:srcRect r="2365" b="1"/>
          <a:stretch/>
        </p:blipFill>
        <p:spPr>
          <a:xfrm>
            <a:off x="609600" y="2423680"/>
            <a:ext cx="5212080" cy="385694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8" name="Google Shape;138;p5"/>
          <p:cNvCxnSpPr/>
          <p:nvPr/>
        </p:nvCxnSpPr>
        <p:spPr>
          <a:xfrm>
            <a:off x="6096000" y="3354776"/>
            <a:ext cx="0" cy="2120900"/>
          </a:xfrm>
          <a:prstGeom prst="straightConnector1">
            <a:avLst/>
          </a:prstGeom>
          <a:noFill/>
          <a:ln w="19050" cap="flat" cmpd="sng">
            <a:solidFill>
              <a:srgbClr val="FEFEFE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39" name="Google Shape;139;p5" descr="A group of men in a gym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 l="3986" r="5826" b="1"/>
          <a:stretch/>
        </p:blipFill>
        <p:spPr>
          <a:xfrm>
            <a:off x="6370320" y="2423040"/>
            <a:ext cx="5212080" cy="38575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5" name="Google Shape;145;p6"/>
          <p:cNvPicPr preferRelativeResize="0"/>
          <p:nvPr/>
        </p:nvPicPr>
        <p:blipFill rotWithShape="1">
          <a:blip r:embed="rId3">
            <a:alphaModFix amt="35000"/>
          </a:blip>
          <a:srcRect l="1296" r="72037"/>
          <a:stretch/>
        </p:blipFill>
        <p:spPr>
          <a:xfrm>
            <a:off x="20" y="1"/>
            <a:ext cx="1219198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6"/>
          <p:cNvSpPr txBox="1"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Calibri"/>
              <a:buNone/>
            </a:pPr>
            <a:r>
              <a:rPr lang="en-US" sz="4000">
                <a:solidFill>
                  <a:srgbClr val="FFFFFF"/>
                </a:solidFill>
              </a:rPr>
              <a:t>Data Collection</a:t>
            </a:r>
            <a:endParaRPr/>
          </a:p>
        </p:txBody>
      </p:sp>
      <p:cxnSp>
        <p:nvCxnSpPr>
          <p:cNvPr id="147" name="Google Shape;147;p6"/>
          <p:cNvCxnSpPr/>
          <p:nvPr/>
        </p:nvCxnSpPr>
        <p:spPr>
          <a:xfrm>
            <a:off x="4653372" y="2286000"/>
            <a:ext cx="0" cy="2286000"/>
          </a:xfrm>
          <a:prstGeom prst="straightConnector1">
            <a:avLst/>
          </a:prstGeom>
          <a:noFill/>
          <a:ln w="15875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48" name="Google Shape;148;p6"/>
          <p:cNvSpPr txBox="1">
            <a:spLocks noGrp="1"/>
          </p:cNvSpPr>
          <p:nvPr>
            <p:ph type="body" idx="1"/>
          </p:nvPr>
        </p:nvSpPr>
        <p:spPr>
          <a:xfrm>
            <a:off x="4989546" y="1942162"/>
            <a:ext cx="5744685" cy="4726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Char char="•"/>
            </a:pPr>
            <a:r>
              <a:rPr lang="en-US" sz="2000" b="0" i="0" u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Data scraped from 2000-2020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endParaRPr sz="2000" b="0" i="0" u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Char char="•"/>
            </a:pPr>
            <a:r>
              <a:rPr lang="en-US" sz="2000" b="0" i="0" u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Our team data (Basketball Reference)</a:t>
            </a:r>
            <a:endParaRPr/>
          </a:p>
          <a:p>
            <a:pPr marL="742950" lvl="1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Char char="•"/>
            </a:pPr>
            <a:r>
              <a:rPr lang="en-US" sz="2000" b="0" i="0" u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22 Variables</a:t>
            </a:r>
            <a:endParaRPr/>
          </a:p>
          <a:p>
            <a:pPr marL="742950" lvl="1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Char char="•"/>
            </a:pPr>
            <a:r>
              <a:rPr lang="en-US" sz="2000" b="0" i="0" u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Over 900 Instances</a:t>
            </a:r>
            <a:endParaRPr/>
          </a:p>
          <a:p>
            <a:pPr marL="45720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endParaRPr sz="2000" b="0" i="0" u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Char char="•"/>
            </a:pPr>
            <a:r>
              <a:rPr lang="en-US" sz="2000" b="0" i="0" u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Opponents Data (Basketball Reference) Defense </a:t>
            </a:r>
            <a:endParaRPr/>
          </a:p>
          <a:p>
            <a:pPr marL="742950" lvl="1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Char char="•"/>
            </a:pPr>
            <a:r>
              <a:rPr lang="en-US" sz="2000" b="0" i="0" u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22 Variables</a:t>
            </a:r>
            <a:endParaRPr/>
          </a:p>
          <a:p>
            <a:pPr marL="742950" lvl="1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Char char="•"/>
            </a:pPr>
            <a:r>
              <a:rPr lang="en-US" sz="2000" b="0" i="0" u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Over 900 Instances</a:t>
            </a:r>
            <a:endParaRPr/>
          </a:p>
          <a:p>
            <a:pPr marL="45720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endParaRPr sz="2000" b="0" i="0" u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lvl="1" indent="-15875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0" i="0" u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lvl="1" indent="-15875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0" i="0" u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lvl="0" indent="-101600" algn="l" rtl="0">
              <a:lnSpc>
                <a:spcPct val="90000"/>
              </a:lnSpc>
              <a:spcBef>
                <a:spcPts val="22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endParaRPr sz="2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p7"/>
          <p:cNvSpPr/>
          <p:nvPr/>
        </p:nvSpPr>
        <p:spPr>
          <a:xfrm>
            <a:off x="0" y="0"/>
            <a:ext cx="6126740" cy="6857542"/>
          </a:xfrm>
          <a:custGeom>
            <a:avLst/>
            <a:gdLst/>
            <a:ahLst/>
            <a:cxnLst/>
            <a:rect l="l" t="t" r="r" b="b"/>
            <a:pathLst>
              <a:path w="6126740" h="6857542" extrusionOk="0">
                <a:moveTo>
                  <a:pt x="0" y="0"/>
                </a:moveTo>
                <a:lnTo>
                  <a:pt x="4980067" y="0"/>
                </a:lnTo>
                <a:lnTo>
                  <a:pt x="4992714" y="31774"/>
                </a:lnTo>
                <a:cubicBezTo>
                  <a:pt x="6047722" y="2682457"/>
                  <a:pt x="6047722" y="2682457"/>
                  <a:pt x="6047722" y="2682457"/>
                </a:cubicBezTo>
                <a:cubicBezTo>
                  <a:pt x="6153080" y="2988100"/>
                  <a:pt x="6153080" y="3446565"/>
                  <a:pt x="6047722" y="3752208"/>
                </a:cubicBezTo>
                <a:cubicBezTo>
                  <a:pt x="5563735" y="4968215"/>
                  <a:pt x="5185620" y="5918220"/>
                  <a:pt x="4890218" y="6660411"/>
                </a:cubicBezTo>
                <a:lnTo>
                  <a:pt x="4811756" y="6857542"/>
                </a:lnTo>
                <a:lnTo>
                  <a:pt x="0" y="6857542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7"/>
          <p:cNvSpPr txBox="1">
            <a:spLocks noGrp="1"/>
          </p:cNvSpPr>
          <p:nvPr>
            <p:ph type="title"/>
          </p:nvPr>
        </p:nvSpPr>
        <p:spPr>
          <a:xfrm>
            <a:off x="393700" y="2004758"/>
            <a:ext cx="5702300" cy="2775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libri"/>
              <a:buNone/>
            </a:pPr>
            <a:r>
              <a:rPr lang="en-US" sz="4800">
                <a:solidFill>
                  <a:schemeClr val="lt1"/>
                </a:solidFill>
              </a:rPr>
              <a:t>Theory: “Playoff basketball is more physical than regular season basketball”</a:t>
            </a:r>
            <a:endParaRPr/>
          </a:p>
        </p:txBody>
      </p:sp>
      <p:grpSp>
        <p:nvGrpSpPr>
          <p:cNvPr id="156" name="Google Shape;156;p7"/>
          <p:cNvGrpSpPr/>
          <p:nvPr/>
        </p:nvGrpSpPr>
        <p:grpSpPr>
          <a:xfrm>
            <a:off x="640080" y="640080"/>
            <a:ext cx="1128382" cy="847206"/>
            <a:chOff x="5307830" y="325570"/>
            <a:chExt cx="1128382" cy="847206"/>
          </a:xfrm>
        </p:grpSpPr>
        <p:sp>
          <p:nvSpPr>
            <p:cNvPr id="157" name="Google Shape;157;p7"/>
            <p:cNvSpPr/>
            <p:nvPr/>
          </p:nvSpPr>
          <p:spPr>
            <a:xfrm>
              <a:off x="5307830" y="577396"/>
              <a:ext cx="675351" cy="595380"/>
            </a:xfrm>
            <a:custGeom>
              <a:avLst/>
              <a:gdLst/>
              <a:ahLst/>
              <a:cxnLst/>
              <a:rect l="l" t="t" r="r" b="b"/>
              <a:pathLst>
                <a:path w="785" h="692" extrusionOk="0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" name="Google Shape;158;p7"/>
            <p:cNvSpPr/>
            <p:nvPr/>
          </p:nvSpPr>
          <p:spPr>
            <a:xfrm>
              <a:off x="5885720" y="325570"/>
              <a:ext cx="550492" cy="485306"/>
            </a:xfrm>
            <a:custGeom>
              <a:avLst/>
              <a:gdLst/>
              <a:ahLst/>
              <a:cxnLst/>
              <a:rect l="l" t="t" r="r" b="b"/>
              <a:pathLst>
                <a:path w="785" h="692" extrusionOk="0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59" name="Google Shape;159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51346" y="1626512"/>
            <a:ext cx="5840654" cy="36045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8"/>
          <p:cNvSpPr/>
          <p:nvPr/>
        </p:nvSpPr>
        <p:spPr>
          <a:xfrm>
            <a:off x="0" y="0"/>
            <a:ext cx="6126740" cy="6857542"/>
          </a:xfrm>
          <a:custGeom>
            <a:avLst/>
            <a:gdLst/>
            <a:ahLst/>
            <a:cxnLst/>
            <a:rect l="l" t="t" r="r" b="b"/>
            <a:pathLst>
              <a:path w="6126740" h="6857542" extrusionOk="0">
                <a:moveTo>
                  <a:pt x="0" y="0"/>
                </a:moveTo>
                <a:lnTo>
                  <a:pt x="4980067" y="0"/>
                </a:lnTo>
                <a:lnTo>
                  <a:pt x="4992714" y="31774"/>
                </a:lnTo>
                <a:cubicBezTo>
                  <a:pt x="6047722" y="2682457"/>
                  <a:pt x="6047722" y="2682457"/>
                  <a:pt x="6047722" y="2682457"/>
                </a:cubicBezTo>
                <a:cubicBezTo>
                  <a:pt x="6153080" y="2988100"/>
                  <a:pt x="6153080" y="3446565"/>
                  <a:pt x="6047722" y="3752208"/>
                </a:cubicBezTo>
                <a:cubicBezTo>
                  <a:pt x="5563735" y="4968215"/>
                  <a:pt x="5185620" y="5918220"/>
                  <a:pt x="4890218" y="6660411"/>
                </a:cubicBezTo>
                <a:lnTo>
                  <a:pt x="4811756" y="6857542"/>
                </a:lnTo>
                <a:lnTo>
                  <a:pt x="0" y="6857542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8"/>
          <p:cNvSpPr txBox="1">
            <a:spLocks noGrp="1"/>
          </p:cNvSpPr>
          <p:nvPr>
            <p:ph type="title"/>
          </p:nvPr>
        </p:nvSpPr>
        <p:spPr>
          <a:xfrm>
            <a:off x="212220" y="2423054"/>
            <a:ext cx="5702300" cy="20114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libri"/>
              <a:buNone/>
            </a:pPr>
            <a:r>
              <a:rPr lang="en-US" sz="4800">
                <a:solidFill>
                  <a:schemeClr val="lt1"/>
                </a:solidFill>
              </a:rPr>
              <a:t>Theory: “It’s much harder to score in the playoffs”</a:t>
            </a:r>
            <a:endParaRPr/>
          </a:p>
        </p:txBody>
      </p:sp>
      <p:grpSp>
        <p:nvGrpSpPr>
          <p:cNvPr id="167" name="Google Shape;167;p8"/>
          <p:cNvGrpSpPr/>
          <p:nvPr/>
        </p:nvGrpSpPr>
        <p:grpSpPr>
          <a:xfrm>
            <a:off x="640080" y="640080"/>
            <a:ext cx="1128382" cy="847206"/>
            <a:chOff x="5307830" y="325570"/>
            <a:chExt cx="1128382" cy="847206"/>
          </a:xfrm>
        </p:grpSpPr>
        <p:sp>
          <p:nvSpPr>
            <p:cNvPr id="168" name="Google Shape;168;p8"/>
            <p:cNvSpPr/>
            <p:nvPr/>
          </p:nvSpPr>
          <p:spPr>
            <a:xfrm>
              <a:off x="5307830" y="577396"/>
              <a:ext cx="675351" cy="595380"/>
            </a:xfrm>
            <a:custGeom>
              <a:avLst/>
              <a:gdLst/>
              <a:ahLst/>
              <a:cxnLst/>
              <a:rect l="l" t="t" r="r" b="b"/>
              <a:pathLst>
                <a:path w="785" h="692" extrusionOk="0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" name="Google Shape;169;p8"/>
            <p:cNvSpPr/>
            <p:nvPr/>
          </p:nvSpPr>
          <p:spPr>
            <a:xfrm>
              <a:off x="5885720" y="325570"/>
              <a:ext cx="550492" cy="485306"/>
            </a:xfrm>
            <a:custGeom>
              <a:avLst/>
              <a:gdLst/>
              <a:ahLst/>
              <a:cxnLst/>
              <a:rect l="l" t="t" r="r" b="b"/>
              <a:pathLst>
                <a:path w="785" h="692" extrusionOk="0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70" name="Google Shape;170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27510" y="1836586"/>
            <a:ext cx="5863720" cy="36187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9"/>
          <p:cNvSpPr/>
          <p:nvPr/>
        </p:nvSpPr>
        <p:spPr>
          <a:xfrm>
            <a:off x="0" y="0"/>
            <a:ext cx="6126740" cy="6857542"/>
          </a:xfrm>
          <a:custGeom>
            <a:avLst/>
            <a:gdLst/>
            <a:ahLst/>
            <a:cxnLst/>
            <a:rect l="l" t="t" r="r" b="b"/>
            <a:pathLst>
              <a:path w="6126740" h="6857542" extrusionOk="0">
                <a:moveTo>
                  <a:pt x="0" y="0"/>
                </a:moveTo>
                <a:lnTo>
                  <a:pt x="4980067" y="0"/>
                </a:lnTo>
                <a:lnTo>
                  <a:pt x="4992714" y="31774"/>
                </a:lnTo>
                <a:cubicBezTo>
                  <a:pt x="6047722" y="2682457"/>
                  <a:pt x="6047722" y="2682457"/>
                  <a:pt x="6047722" y="2682457"/>
                </a:cubicBezTo>
                <a:cubicBezTo>
                  <a:pt x="6153080" y="2988100"/>
                  <a:pt x="6153080" y="3446565"/>
                  <a:pt x="6047722" y="3752208"/>
                </a:cubicBezTo>
                <a:cubicBezTo>
                  <a:pt x="5563735" y="4968215"/>
                  <a:pt x="5185620" y="5918220"/>
                  <a:pt x="4890218" y="6660411"/>
                </a:cubicBezTo>
                <a:lnTo>
                  <a:pt x="4811756" y="6857542"/>
                </a:lnTo>
                <a:lnTo>
                  <a:pt x="0" y="6857542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9"/>
          <p:cNvSpPr txBox="1">
            <a:spLocks noGrp="1"/>
          </p:cNvSpPr>
          <p:nvPr>
            <p:ph type="title"/>
          </p:nvPr>
        </p:nvSpPr>
        <p:spPr>
          <a:xfrm>
            <a:off x="212220" y="2372254"/>
            <a:ext cx="5702300" cy="21130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libri"/>
              <a:buNone/>
            </a:pPr>
            <a:r>
              <a:rPr lang="en-US" sz="4800">
                <a:solidFill>
                  <a:schemeClr val="lt1"/>
                </a:solidFill>
              </a:rPr>
              <a:t>Theory: “Your opponent knows what play is coming”</a:t>
            </a:r>
            <a:endParaRPr/>
          </a:p>
        </p:txBody>
      </p:sp>
      <p:grpSp>
        <p:nvGrpSpPr>
          <p:cNvPr id="178" name="Google Shape;178;p9"/>
          <p:cNvGrpSpPr/>
          <p:nvPr/>
        </p:nvGrpSpPr>
        <p:grpSpPr>
          <a:xfrm>
            <a:off x="640080" y="640080"/>
            <a:ext cx="1128382" cy="847206"/>
            <a:chOff x="5307830" y="325570"/>
            <a:chExt cx="1128382" cy="847206"/>
          </a:xfrm>
        </p:grpSpPr>
        <p:sp>
          <p:nvSpPr>
            <p:cNvPr id="179" name="Google Shape;179;p9"/>
            <p:cNvSpPr/>
            <p:nvPr/>
          </p:nvSpPr>
          <p:spPr>
            <a:xfrm>
              <a:off x="5307830" y="577396"/>
              <a:ext cx="675351" cy="595380"/>
            </a:xfrm>
            <a:custGeom>
              <a:avLst/>
              <a:gdLst/>
              <a:ahLst/>
              <a:cxnLst/>
              <a:rect l="l" t="t" r="r" b="b"/>
              <a:pathLst>
                <a:path w="785" h="692" extrusionOk="0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Google Shape;180;p9"/>
            <p:cNvSpPr/>
            <p:nvPr/>
          </p:nvSpPr>
          <p:spPr>
            <a:xfrm>
              <a:off x="5885720" y="325570"/>
              <a:ext cx="550492" cy="485306"/>
            </a:xfrm>
            <a:custGeom>
              <a:avLst/>
              <a:gdLst/>
              <a:ahLst/>
              <a:cxnLst/>
              <a:rect l="l" t="t" r="r" b="b"/>
              <a:pathLst>
                <a:path w="785" h="692" extrusionOk="0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81" name="Google Shape;181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78538" y="1604274"/>
            <a:ext cx="5913462" cy="3649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452</Words>
  <Application>Microsoft Office PowerPoint</Application>
  <PresentationFormat>Widescreen</PresentationFormat>
  <Paragraphs>129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Office Theme</vt:lpstr>
      <vt:lpstr>Office Theme</vt:lpstr>
      <vt:lpstr>Are the Playoffs Different? By: Ben Siglow, Ben Reutelshofer, Nate Cull</vt:lpstr>
      <vt:lpstr>Process</vt:lpstr>
      <vt:lpstr>Report: NBA Could Issue Teams of $110K for Resting Players Throughout Season</vt:lpstr>
      <vt:lpstr>Zero Dark Thirty - 23</vt:lpstr>
      <vt:lpstr>Pretender or Contender? </vt:lpstr>
      <vt:lpstr>Data Collection</vt:lpstr>
      <vt:lpstr>Theory: “Playoff basketball is more physical than regular season basketball”</vt:lpstr>
      <vt:lpstr>Theory: “It’s much harder to score in the playoffs”</vt:lpstr>
      <vt:lpstr>Theory: “Your opponent knows what play is coming”</vt:lpstr>
      <vt:lpstr>Hotelling’s T: A measure to compare multiple attributes</vt:lpstr>
      <vt:lpstr>T-test : Testing each attribute</vt:lpstr>
      <vt:lpstr>Checking the best playoff teams</vt:lpstr>
      <vt:lpstr>PowerPoint Presentation</vt:lpstr>
      <vt:lpstr>PowerPoint Presentation</vt:lpstr>
      <vt:lpstr>Draw Backs </vt:lpstr>
      <vt:lpstr>Next Steps</vt:lpstr>
      <vt:lpstr>Conclusion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Are the Playoffs Different? By: Ben Siglow, Ben Reutelshofer, Nate Cull</dc:title>
  <dc:creator>Benjamin Siglow</dc:creator>
  <cp:lastModifiedBy>nathaniel cull</cp:lastModifiedBy>
  <cp:revision>2</cp:revision>
  <dcterms:created xsi:type="dcterms:W3CDTF">2021-05-03T23:01:10Z</dcterms:created>
  <dcterms:modified xsi:type="dcterms:W3CDTF">2021-05-04T12:57:30Z</dcterms:modified>
</cp:coreProperties>
</file>